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5"/>
  </p:notesMasterIdLst>
  <p:handoutMasterIdLst>
    <p:handoutMasterId r:id="rId16"/>
  </p:handoutMasterIdLst>
  <p:sldIdLst>
    <p:sldId id="313" r:id="rId2"/>
    <p:sldId id="271" r:id="rId3"/>
    <p:sldId id="291" r:id="rId4"/>
    <p:sldId id="310" r:id="rId5"/>
    <p:sldId id="311" r:id="rId6"/>
    <p:sldId id="286" r:id="rId7"/>
    <p:sldId id="303" r:id="rId8"/>
    <p:sldId id="306" r:id="rId9"/>
    <p:sldId id="294" r:id="rId10"/>
    <p:sldId id="278" r:id="rId11"/>
    <p:sldId id="312" r:id="rId12"/>
    <p:sldId id="265" r:id="rId13"/>
    <p:sldId id="305" r:id="rId14"/>
  </p:sldIdLst>
  <p:sldSz cx="9144000" cy="6858000" type="screen4x3"/>
  <p:notesSz cx="6797675" cy="992663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chemeClr val="tx1"/>
    </p:penClr>
  </p:showPr>
  <p:clrMru>
    <a:srgbClr val="EDF7D1"/>
    <a:srgbClr val="FF0000"/>
    <a:srgbClr val="D8F381"/>
    <a:srgbClr val="D1F7D4"/>
    <a:srgbClr val="95FF95"/>
    <a:srgbClr val="CC6600"/>
    <a:srgbClr val="CFE7FF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45" autoAdjust="0"/>
    <p:restoredTop sz="93204" autoAdjust="0"/>
  </p:normalViewPr>
  <p:slideViewPr>
    <p:cSldViewPr>
      <p:cViewPr>
        <p:scale>
          <a:sx n="80" d="100"/>
          <a:sy n="80" d="100"/>
        </p:scale>
        <p:origin x="-2778" y="-8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1872" y="-90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12.xml"/><Relationship Id="rId1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29750"/>
            <a:ext cx="29448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F12D82F-1666-4269-8D2E-04F0275136A8}" type="slidenum">
              <a:rPr lang="cs-CZ" altLang="bg-BG"/>
              <a:pPr>
                <a:defRPr/>
              </a:pPr>
              <a:t>‹#›</a:t>
            </a:fld>
            <a:endParaRPr lang="cs-CZ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/>
            </a:lvl1pPr>
          </a:lstStyle>
          <a:p>
            <a:pPr>
              <a:defRPr/>
            </a:pPr>
            <a:endParaRPr lang="en-AU" altLang="bg-BG"/>
          </a:p>
        </p:txBody>
      </p:sp>
      <p:sp>
        <p:nvSpPr>
          <p:cNvPr id="7987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/>
            </a:lvl1pPr>
          </a:lstStyle>
          <a:p>
            <a:pPr>
              <a:defRPr/>
            </a:pPr>
            <a:endParaRPr lang="en-AU" altLang="bg-BG"/>
          </a:p>
        </p:txBody>
      </p:sp>
      <p:sp>
        <p:nvSpPr>
          <p:cNvPr id="16388" name="Rectangle 1028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01700" y="762000"/>
            <a:ext cx="4978400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987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4400"/>
            <a:ext cx="49530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bg-BG" noProof="0" smtClean="0"/>
              <a:t>Klepnutím lze upravit styly předlohy textu.</a:t>
            </a:r>
          </a:p>
          <a:p>
            <a:pPr lvl="1"/>
            <a:r>
              <a:rPr lang="en-AU" altLang="bg-BG" noProof="0" smtClean="0"/>
              <a:t>Druhá úroveň</a:t>
            </a:r>
          </a:p>
          <a:p>
            <a:pPr lvl="2"/>
            <a:r>
              <a:rPr lang="en-AU" altLang="bg-BG" noProof="0" smtClean="0"/>
              <a:t>Třetí úroveň</a:t>
            </a:r>
          </a:p>
          <a:p>
            <a:pPr lvl="3"/>
            <a:r>
              <a:rPr lang="en-AU" altLang="bg-BG" noProof="0" smtClean="0"/>
              <a:t>Čtvrtá úroveň</a:t>
            </a:r>
          </a:p>
          <a:p>
            <a:pPr lvl="4"/>
            <a:r>
              <a:rPr lang="en-AU" altLang="bg-BG" noProof="0" smtClean="0"/>
              <a:t>Pátá úroveň</a:t>
            </a:r>
          </a:p>
        </p:txBody>
      </p:sp>
      <p:sp>
        <p:nvSpPr>
          <p:cNvPr id="7987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1" sz="1200"/>
            </a:lvl1pPr>
          </a:lstStyle>
          <a:p>
            <a:pPr>
              <a:defRPr/>
            </a:pPr>
            <a:endParaRPr lang="en-AU" altLang="bg-BG"/>
          </a:p>
        </p:txBody>
      </p:sp>
      <p:sp>
        <p:nvSpPr>
          <p:cNvPr id="7987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4488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/>
            </a:lvl1pPr>
          </a:lstStyle>
          <a:p>
            <a:pPr>
              <a:defRPr/>
            </a:pPr>
            <a:fld id="{A9F58132-7AD0-4F3E-A572-FAEBD3569541}" type="slidenum">
              <a:rPr lang="en-AU" altLang="bg-BG"/>
              <a:pPr>
                <a:defRPr/>
              </a:pPr>
              <a:t>‹#›</a:t>
            </a:fld>
            <a:endParaRPr lang="en-AU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>
                <a:gd name="T0" fmla="*/ 0 w 5760"/>
                <a:gd name="T1" fmla="*/ 0 h 1104"/>
                <a:gd name="T2" fmla="*/ 5760 w 5760"/>
                <a:gd name="T3" fmla="*/ 0 h 1104"/>
                <a:gd name="T4" fmla="*/ 5760 w 5760"/>
                <a:gd name="T5" fmla="*/ 720 h 1104"/>
                <a:gd name="T6" fmla="*/ 3600 w 5760"/>
                <a:gd name="T7" fmla="*/ 624 h 1104"/>
                <a:gd name="T8" fmla="*/ 0 w 5760"/>
                <a:gd name="T9" fmla="*/ 1000 h 1104"/>
                <a:gd name="T10" fmla="*/ 0 w 5760"/>
                <a:gd name="T11" fmla="*/ 0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>
                <a:gd name="T0" fmla="*/ 0 w 5760"/>
                <a:gd name="T1" fmla="*/ 582 h 3587"/>
                <a:gd name="T2" fmla="*/ 2640 w 5760"/>
                <a:gd name="T3" fmla="*/ 267 h 3587"/>
                <a:gd name="T4" fmla="*/ 3373 w 5760"/>
                <a:gd name="T5" fmla="*/ 160 h 3587"/>
                <a:gd name="T6" fmla="*/ 5760 w 5760"/>
                <a:gd name="T7" fmla="*/ 358 h 3587"/>
                <a:gd name="T8" fmla="*/ 5760 w 5760"/>
                <a:gd name="T9" fmla="*/ 3587 h 3587"/>
                <a:gd name="T10" fmla="*/ 0 w 5760"/>
                <a:gd name="T11" fmla="*/ 3587 h 3587"/>
                <a:gd name="T12" fmla="*/ 0 w 5760"/>
                <a:gd name="T13" fmla="*/ 582 h 3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>
                <a:gd name="T0" fmla="*/ 0 w 5760"/>
                <a:gd name="T1" fmla="*/ 163 h 538"/>
                <a:gd name="T2" fmla="*/ 0 w 5760"/>
                <a:gd name="T3" fmla="*/ 403 h 538"/>
                <a:gd name="T4" fmla="*/ 1773 w 5760"/>
                <a:gd name="T5" fmla="*/ 443 h 538"/>
                <a:gd name="T6" fmla="*/ 4573 w 5760"/>
                <a:gd name="T7" fmla="*/ 176 h 538"/>
                <a:gd name="T8" fmla="*/ 5760 w 5760"/>
                <a:gd name="T9" fmla="*/ 536 h 538"/>
                <a:gd name="T10" fmla="*/ 5760 w 5760"/>
                <a:gd name="T11" fmla="*/ 163 h 538"/>
                <a:gd name="T12" fmla="*/ 4560 w 5760"/>
                <a:gd name="T13" fmla="*/ 29 h 538"/>
                <a:gd name="T14" fmla="*/ 1987 w 5760"/>
                <a:gd name="T15" fmla="*/ 336 h 538"/>
                <a:gd name="T16" fmla="*/ 0 w 5760"/>
                <a:gd name="T17" fmla="*/ 163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1515"/>
              <a:ext cx="5760" cy="674"/>
            </a:xfrm>
            <a:custGeom>
              <a:avLst/>
              <a:gdLst>
                <a:gd name="T0" fmla="*/ 0 w 5760"/>
                <a:gd name="T1" fmla="*/ 246 h 674"/>
                <a:gd name="T2" fmla="*/ 0 w 5760"/>
                <a:gd name="T3" fmla="*/ 406 h 674"/>
                <a:gd name="T4" fmla="*/ 1280 w 5760"/>
                <a:gd name="T5" fmla="*/ 645 h 674"/>
                <a:gd name="T6" fmla="*/ 1627 w 5760"/>
                <a:gd name="T7" fmla="*/ 580 h 674"/>
                <a:gd name="T8" fmla="*/ 4493 w 5760"/>
                <a:gd name="T9" fmla="*/ 113 h 674"/>
                <a:gd name="T10" fmla="*/ 5760 w 5760"/>
                <a:gd name="T11" fmla="*/ 606 h 674"/>
                <a:gd name="T12" fmla="*/ 5760 w 5760"/>
                <a:gd name="T13" fmla="*/ 233 h 674"/>
                <a:gd name="T14" fmla="*/ 4040 w 5760"/>
                <a:gd name="T15" fmla="*/ 33 h 674"/>
                <a:gd name="T16" fmla="*/ 1093 w 5760"/>
                <a:gd name="T17" fmla="*/ 433 h 674"/>
                <a:gd name="T18" fmla="*/ 0 w 5760"/>
                <a:gd name="T19" fmla="*/ 246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white">
            <a:xfrm>
              <a:off x="1560" y="959"/>
              <a:ext cx="4200" cy="3361"/>
            </a:xfrm>
            <a:custGeom>
              <a:avLst/>
              <a:gdLst>
                <a:gd name="T0" fmla="*/ 0 w 4200"/>
                <a:gd name="T1" fmla="*/ 3361 h 3361"/>
                <a:gd name="T2" fmla="*/ 1054 w 4200"/>
                <a:gd name="T3" fmla="*/ 295 h 3361"/>
                <a:gd name="T4" fmla="*/ 4200 w 4200"/>
                <a:gd name="T5" fmla="*/ 1588 h 3361"/>
                <a:gd name="T6" fmla="*/ 4200 w 4200"/>
                <a:gd name="T7" fmla="*/ 2028 h 3361"/>
                <a:gd name="T8" fmla="*/ 1200 w 4200"/>
                <a:gd name="T9" fmla="*/ 442 h 3361"/>
                <a:gd name="T10" fmla="*/ 347 w 4200"/>
                <a:gd name="T11" fmla="*/ 3361 h 3361"/>
                <a:gd name="T12" fmla="*/ 0 w 4200"/>
                <a:gd name="T13" fmla="*/ 3361 h 3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>
                <a:gd name="T0" fmla="*/ 0 w 5760"/>
                <a:gd name="T1" fmla="*/ 804 h 1925"/>
                <a:gd name="T2" fmla="*/ 0 w 5760"/>
                <a:gd name="T3" fmla="*/ 991 h 1925"/>
                <a:gd name="T4" fmla="*/ 1547 w 5760"/>
                <a:gd name="T5" fmla="*/ 1818 h 1925"/>
                <a:gd name="T6" fmla="*/ 3253 w 5760"/>
                <a:gd name="T7" fmla="*/ 351 h 1925"/>
                <a:gd name="T8" fmla="*/ 5760 w 5760"/>
                <a:gd name="T9" fmla="*/ 1537 h 1925"/>
                <a:gd name="T10" fmla="*/ 5760 w 5760"/>
                <a:gd name="T11" fmla="*/ 1151 h 1925"/>
                <a:gd name="T12" fmla="*/ 3240 w 5760"/>
                <a:gd name="T13" fmla="*/ 84 h 1925"/>
                <a:gd name="T14" fmla="*/ 1573 w 5760"/>
                <a:gd name="T15" fmla="*/ 1671 h 1925"/>
                <a:gd name="T16" fmla="*/ 0 w 5760"/>
                <a:gd name="T17" fmla="*/ 804 h 1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white">
            <a:xfrm>
              <a:off x="0" y="2238"/>
              <a:ext cx="3929" cy="2120"/>
            </a:xfrm>
            <a:custGeom>
              <a:avLst/>
              <a:gdLst>
                <a:gd name="T0" fmla="*/ 0 w 4196"/>
                <a:gd name="T1" fmla="*/ 415 h 2120"/>
                <a:gd name="T2" fmla="*/ 0 w 4196"/>
                <a:gd name="T3" fmla="*/ 508 h 2120"/>
                <a:gd name="T4" fmla="*/ 1933 w 4196"/>
                <a:gd name="T5" fmla="*/ 229 h 2120"/>
                <a:gd name="T6" fmla="*/ 3920 w 4196"/>
                <a:gd name="T7" fmla="*/ 1055 h 2120"/>
                <a:gd name="T8" fmla="*/ 3587 w 4196"/>
                <a:gd name="T9" fmla="*/ 2082 h 2120"/>
                <a:gd name="T10" fmla="*/ 3947 w 4196"/>
                <a:gd name="T11" fmla="*/ 829 h 2120"/>
                <a:gd name="T12" fmla="*/ 2253 w 4196"/>
                <a:gd name="T13" fmla="*/ 69 h 2120"/>
                <a:gd name="T14" fmla="*/ 0 w 4196"/>
                <a:gd name="T15" fmla="*/ 415 h 2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</p:grpSp>
      <p:sp>
        <p:nvSpPr>
          <p:cNvPr id="81931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 altLang="bg-BG" noProof="0" smtClean="0"/>
              <a:t>Klepnutím lze upravit styl předlohy nadpisů.</a:t>
            </a:r>
          </a:p>
        </p:txBody>
      </p:sp>
      <p:sp>
        <p:nvSpPr>
          <p:cNvPr id="81932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cs-CZ" altLang="bg-BG" noProof="0" smtClean="0"/>
              <a:t>Klepnutím lze upravit styl předlohy podnadpisů.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defRPr/>
            </a:lvl1pPr>
          </a:lstStyle>
          <a:p>
            <a:pPr>
              <a:defRPr/>
            </a:pPr>
            <a:fld id="{39C54320-C649-4063-BF1A-2C5D4EA69548}" type="slidenum">
              <a:rPr lang="cs-CZ" altLang="bg-BG"/>
              <a:pPr>
                <a:defRPr/>
              </a:pPr>
              <a:t>‹#›</a:t>
            </a:fld>
            <a:endParaRPr lang="cs-CZ" alt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7D916-B6C6-4A1D-970E-54F7134CE736}" type="slidenum">
              <a:rPr lang="cs-CZ" altLang="bg-BG"/>
              <a:pPr>
                <a:defRPr/>
              </a:pPr>
              <a:t>‹#›</a:t>
            </a:fld>
            <a:endParaRPr lang="cs-CZ" alt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1E635-00C9-4B76-B69E-04EBA87F0D0B}" type="slidenum">
              <a:rPr lang="cs-CZ" altLang="bg-BG"/>
              <a:pPr>
                <a:defRPr/>
              </a:pPr>
              <a:t>‹#›</a:t>
            </a:fld>
            <a:endParaRPr lang="cs-CZ" alt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4E54A-930C-42E4-8642-55F707DBA6EC}" type="slidenum">
              <a:rPr lang="cs-CZ" altLang="bg-BG"/>
              <a:pPr>
                <a:defRPr/>
              </a:pPr>
              <a:t>‹#›</a:t>
            </a:fld>
            <a:endParaRPr lang="cs-CZ" alt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DCC52-0E46-4E52-8174-91FA9CD7E58A}" type="slidenum">
              <a:rPr lang="cs-CZ" altLang="bg-BG"/>
              <a:pPr>
                <a:defRPr/>
              </a:pPr>
              <a:t>‹#›</a:t>
            </a:fld>
            <a:endParaRPr lang="cs-CZ" alt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C3ED60-D5AB-43F9-BFF1-52BC31F9C1A4}" type="slidenum">
              <a:rPr lang="cs-CZ" altLang="bg-BG"/>
              <a:pPr>
                <a:defRPr/>
              </a:pPr>
              <a:t>‹#›</a:t>
            </a:fld>
            <a:endParaRPr lang="cs-CZ" alt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5F4E8-727E-46BB-85B7-2C5BCA8CA5AC}" type="slidenum">
              <a:rPr lang="cs-CZ" altLang="bg-BG"/>
              <a:pPr>
                <a:defRPr/>
              </a:pPr>
              <a:t>‹#›</a:t>
            </a:fld>
            <a:endParaRPr lang="cs-CZ" alt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E1398-6F96-45A6-A0E2-D7417BAB1B2E}" type="slidenum">
              <a:rPr lang="cs-CZ" altLang="bg-BG"/>
              <a:pPr>
                <a:defRPr/>
              </a:pPr>
              <a:t>‹#›</a:t>
            </a:fld>
            <a:endParaRPr lang="cs-CZ" alt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D239C-63D5-46BC-A70A-916D08AA95CB}" type="slidenum">
              <a:rPr lang="cs-CZ" altLang="bg-BG"/>
              <a:pPr>
                <a:defRPr/>
              </a:pPr>
              <a:t>‹#›</a:t>
            </a:fld>
            <a:endParaRPr lang="cs-CZ" alt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99B24-9B60-4FB7-9B80-EB4EB7117672}" type="slidenum">
              <a:rPr lang="cs-CZ" altLang="bg-BG"/>
              <a:pPr>
                <a:defRPr/>
              </a:pPr>
              <a:t>‹#›</a:t>
            </a:fld>
            <a:endParaRPr lang="cs-CZ" alt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83B6C-4C91-44A2-9F4C-455082F5594E}" type="slidenum">
              <a:rPr lang="cs-CZ" altLang="bg-BG"/>
              <a:pPr>
                <a:defRPr/>
              </a:pPr>
              <a:t>‹#›</a:t>
            </a:fld>
            <a:endParaRPr lang="cs-CZ" alt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918325"/>
            <a:chOff x="0" y="0"/>
            <a:chExt cx="5760" cy="4358"/>
          </a:xfrm>
        </p:grpSpPr>
        <p:sp>
          <p:nvSpPr>
            <p:cNvPr id="80899" name="Rectangle 3"/>
            <p:cNvSpPr>
              <a:spLocks noChangeArrowheads="1"/>
            </p:cNvSpPr>
            <p:nvPr/>
          </p:nvSpPr>
          <p:spPr bwMode="invGray">
            <a:xfrm>
              <a:off x="5533" y="280"/>
              <a:ext cx="227" cy="198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hlink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80900" name="Freeform 4"/>
            <p:cNvSpPr>
              <a:spLocks/>
            </p:cNvSpPr>
            <p:nvPr/>
          </p:nvSpPr>
          <p:spPr bwMode="invGray">
            <a:xfrm>
              <a:off x="0" y="0"/>
              <a:ext cx="5760" cy="1344"/>
            </a:xfrm>
            <a:custGeom>
              <a:avLst/>
              <a:gdLst>
                <a:gd name="T0" fmla="*/ 0 w 5760"/>
                <a:gd name="T1" fmla="*/ 0 h 1104"/>
                <a:gd name="T2" fmla="*/ 5760 w 5760"/>
                <a:gd name="T3" fmla="*/ 0 h 1104"/>
                <a:gd name="T4" fmla="*/ 5760 w 5760"/>
                <a:gd name="T5" fmla="*/ 720 h 1104"/>
                <a:gd name="T6" fmla="*/ 3600 w 5760"/>
                <a:gd name="T7" fmla="*/ 624 h 1104"/>
                <a:gd name="T8" fmla="*/ 0 w 5760"/>
                <a:gd name="T9" fmla="*/ 1000 h 1104"/>
                <a:gd name="T10" fmla="*/ 0 w 5760"/>
                <a:gd name="T11" fmla="*/ 0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60" h="1104">
                  <a:moveTo>
                    <a:pt x="0" y="0"/>
                  </a:moveTo>
                  <a:lnTo>
                    <a:pt x="5760" y="0"/>
                  </a:lnTo>
                  <a:lnTo>
                    <a:pt x="5760" y="720"/>
                  </a:lnTo>
                  <a:cubicBezTo>
                    <a:pt x="5400" y="824"/>
                    <a:pt x="4560" y="577"/>
                    <a:pt x="3600" y="624"/>
                  </a:cubicBezTo>
                  <a:cubicBezTo>
                    <a:pt x="2640" y="671"/>
                    <a:pt x="600" y="1104"/>
                    <a:pt x="0" y="1000"/>
                  </a:cubicBez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80901" name="Freeform 5"/>
            <p:cNvSpPr>
              <a:spLocks/>
            </p:cNvSpPr>
            <p:nvPr/>
          </p:nvSpPr>
          <p:spPr bwMode="invGray">
            <a:xfrm>
              <a:off x="0" y="733"/>
              <a:ext cx="5760" cy="3587"/>
            </a:xfrm>
            <a:custGeom>
              <a:avLst/>
              <a:gdLst>
                <a:gd name="T0" fmla="*/ 0 w 5760"/>
                <a:gd name="T1" fmla="*/ 582 h 3587"/>
                <a:gd name="T2" fmla="*/ 2640 w 5760"/>
                <a:gd name="T3" fmla="*/ 267 h 3587"/>
                <a:gd name="T4" fmla="*/ 3373 w 5760"/>
                <a:gd name="T5" fmla="*/ 160 h 3587"/>
                <a:gd name="T6" fmla="*/ 5760 w 5760"/>
                <a:gd name="T7" fmla="*/ 358 h 3587"/>
                <a:gd name="T8" fmla="*/ 5760 w 5760"/>
                <a:gd name="T9" fmla="*/ 3587 h 3587"/>
                <a:gd name="T10" fmla="*/ 0 w 5760"/>
                <a:gd name="T11" fmla="*/ 3587 h 3587"/>
                <a:gd name="T12" fmla="*/ 0 w 5760"/>
                <a:gd name="T13" fmla="*/ 582 h 3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60" h="3587">
                  <a:moveTo>
                    <a:pt x="0" y="582"/>
                  </a:moveTo>
                  <a:cubicBezTo>
                    <a:pt x="1027" y="680"/>
                    <a:pt x="1960" y="387"/>
                    <a:pt x="2640" y="267"/>
                  </a:cubicBezTo>
                  <a:cubicBezTo>
                    <a:pt x="2640" y="267"/>
                    <a:pt x="3268" y="180"/>
                    <a:pt x="3373" y="160"/>
                  </a:cubicBezTo>
                  <a:cubicBezTo>
                    <a:pt x="4120" y="0"/>
                    <a:pt x="5280" y="358"/>
                    <a:pt x="5760" y="358"/>
                  </a:cubicBezTo>
                  <a:lnTo>
                    <a:pt x="5760" y="3587"/>
                  </a:lnTo>
                  <a:lnTo>
                    <a:pt x="0" y="3587"/>
                  </a:lnTo>
                  <a:cubicBezTo>
                    <a:pt x="0" y="3587"/>
                    <a:pt x="0" y="582"/>
                    <a:pt x="0" y="582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80902" name="Freeform 6"/>
            <p:cNvSpPr>
              <a:spLocks/>
            </p:cNvSpPr>
            <p:nvPr/>
          </p:nvSpPr>
          <p:spPr bwMode="invGray">
            <a:xfrm>
              <a:off x="0" y="184"/>
              <a:ext cx="5760" cy="538"/>
            </a:xfrm>
            <a:custGeom>
              <a:avLst/>
              <a:gdLst>
                <a:gd name="T0" fmla="*/ 0 w 5760"/>
                <a:gd name="T1" fmla="*/ 163 h 538"/>
                <a:gd name="T2" fmla="*/ 0 w 5760"/>
                <a:gd name="T3" fmla="*/ 403 h 538"/>
                <a:gd name="T4" fmla="*/ 1773 w 5760"/>
                <a:gd name="T5" fmla="*/ 443 h 538"/>
                <a:gd name="T6" fmla="*/ 4573 w 5760"/>
                <a:gd name="T7" fmla="*/ 176 h 538"/>
                <a:gd name="T8" fmla="*/ 5760 w 5760"/>
                <a:gd name="T9" fmla="*/ 536 h 538"/>
                <a:gd name="T10" fmla="*/ 5760 w 5760"/>
                <a:gd name="T11" fmla="*/ 163 h 538"/>
                <a:gd name="T12" fmla="*/ 4560 w 5760"/>
                <a:gd name="T13" fmla="*/ 29 h 538"/>
                <a:gd name="T14" fmla="*/ 1987 w 5760"/>
                <a:gd name="T15" fmla="*/ 336 h 538"/>
                <a:gd name="T16" fmla="*/ 0 w 5760"/>
                <a:gd name="T17" fmla="*/ 163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538">
                  <a:moveTo>
                    <a:pt x="0" y="163"/>
                  </a:moveTo>
                  <a:lnTo>
                    <a:pt x="0" y="403"/>
                  </a:lnTo>
                  <a:cubicBezTo>
                    <a:pt x="295" y="450"/>
                    <a:pt x="1011" y="481"/>
                    <a:pt x="1773" y="443"/>
                  </a:cubicBezTo>
                  <a:cubicBezTo>
                    <a:pt x="2535" y="405"/>
                    <a:pt x="3909" y="161"/>
                    <a:pt x="4573" y="176"/>
                  </a:cubicBezTo>
                  <a:cubicBezTo>
                    <a:pt x="5237" y="191"/>
                    <a:pt x="5562" y="538"/>
                    <a:pt x="5760" y="536"/>
                  </a:cubicBezTo>
                  <a:lnTo>
                    <a:pt x="5760" y="163"/>
                  </a:lnTo>
                  <a:cubicBezTo>
                    <a:pt x="5560" y="79"/>
                    <a:pt x="5189" y="0"/>
                    <a:pt x="4560" y="29"/>
                  </a:cubicBezTo>
                  <a:cubicBezTo>
                    <a:pt x="3931" y="58"/>
                    <a:pt x="2747" y="314"/>
                    <a:pt x="1987" y="336"/>
                  </a:cubicBezTo>
                  <a:cubicBezTo>
                    <a:pt x="1227" y="358"/>
                    <a:pt x="414" y="199"/>
                    <a:pt x="0" y="1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80903" name="Freeform 7"/>
            <p:cNvSpPr>
              <a:spLocks/>
            </p:cNvSpPr>
            <p:nvPr/>
          </p:nvSpPr>
          <p:spPr bwMode="invGray">
            <a:xfrm>
              <a:off x="0" y="1515"/>
              <a:ext cx="5760" cy="674"/>
            </a:xfrm>
            <a:custGeom>
              <a:avLst/>
              <a:gdLst>
                <a:gd name="T0" fmla="*/ 0 w 5760"/>
                <a:gd name="T1" fmla="*/ 246 h 674"/>
                <a:gd name="T2" fmla="*/ 0 w 5760"/>
                <a:gd name="T3" fmla="*/ 406 h 674"/>
                <a:gd name="T4" fmla="*/ 1280 w 5760"/>
                <a:gd name="T5" fmla="*/ 645 h 674"/>
                <a:gd name="T6" fmla="*/ 1627 w 5760"/>
                <a:gd name="T7" fmla="*/ 580 h 674"/>
                <a:gd name="T8" fmla="*/ 4493 w 5760"/>
                <a:gd name="T9" fmla="*/ 113 h 674"/>
                <a:gd name="T10" fmla="*/ 5760 w 5760"/>
                <a:gd name="T11" fmla="*/ 606 h 674"/>
                <a:gd name="T12" fmla="*/ 5760 w 5760"/>
                <a:gd name="T13" fmla="*/ 233 h 674"/>
                <a:gd name="T14" fmla="*/ 4040 w 5760"/>
                <a:gd name="T15" fmla="*/ 33 h 674"/>
                <a:gd name="T16" fmla="*/ 1093 w 5760"/>
                <a:gd name="T17" fmla="*/ 433 h 674"/>
                <a:gd name="T18" fmla="*/ 0 w 5760"/>
                <a:gd name="T19" fmla="*/ 246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60" h="674">
                  <a:moveTo>
                    <a:pt x="0" y="246"/>
                  </a:moveTo>
                  <a:lnTo>
                    <a:pt x="0" y="406"/>
                  </a:lnTo>
                  <a:cubicBezTo>
                    <a:pt x="213" y="463"/>
                    <a:pt x="1009" y="616"/>
                    <a:pt x="1280" y="645"/>
                  </a:cubicBezTo>
                  <a:cubicBezTo>
                    <a:pt x="1551" y="674"/>
                    <a:pt x="1092" y="669"/>
                    <a:pt x="1627" y="580"/>
                  </a:cubicBezTo>
                  <a:cubicBezTo>
                    <a:pt x="2162" y="491"/>
                    <a:pt x="3804" y="109"/>
                    <a:pt x="4493" y="113"/>
                  </a:cubicBezTo>
                  <a:cubicBezTo>
                    <a:pt x="5182" y="117"/>
                    <a:pt x="5549" y="586"/>
                    <a:pt x="5760" y="606"/>
                  </a:cubicBezTo>
                  <a:lnTo>
                    <a:pt x="5760" y="233"/>
                  </a:lnTo>
                  <a:cubicBezTo>
                    <a:pt x="5471" y="158"/>
                    <a:pt x="4818" y="0"/>
                    <a:pt x="4040" y="33"/>
                  </a:cubicBezTo>
                  <a:cubicBezTo>
                    <a:pt x="3262" y="66"/>
                    <a:pt x="1766" y="398"/>
                    <a:pt x="1093" y="433"/>
                  </a:cubicBezTo>
                  <a:cubicBezTo>
                    <a:pt x="420" y="468"/>
                    <a:pt x="228" y="285"/>
                    <a:pt x="0" y="246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80904" name="Freeform 8"/>
            <p:cNvSpPr>
              <a:spLocks/>
            </p:cNvSpPr>
            <p:nvPr/>
          </p:nvSpPr>
          <p:spPr bwMode="invGray">
            <a:xfrm>
              <a:off x="1560" y="959"/>
              <a:ext cx="4200" cy="3361"/>
            </a:xfrm>
            <a:custGeom>
              <a:avLst/>
              <a:gdLst>
                <a:gd name="T0" fmla="*/ 0 w 4200"/>
                <a:gd name="T1" fmla="*/ 3361 h 3361"/>
                <a:gd name="T2" fmla="*/ 1054 w 4200"/>
                <a:gd name="T3" fmla="*/ 295 h 3361"/>
                <a:gd name="T4" fmla="*/ 4200 w 4200"/>
                <a:gd name="T5" fmla="*/ 1588 h 3361"/>
                <a:gd name="T6" fmla="*/ 4200 w 4200"/>
                <a:gd name="T7" fmla="*/ 2028 h 3361"/>
                <a:gd name="T8" fmla="*/ 1200 w 4200"/>
                <a:gd name="T9" fmla="*/ 442 h 3361"/>
                <a:gd name="T10" fmla="*/ 347 w 4200"/>
                <a:gd name="T11" fmla="*/ 3361 h 3361"/>
                <a:gd name="T12" fmla="*/ 0 w 4200"/>
                <a:gd name="T13" fmla="*/ 3361 h 3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00" h="3361">
                  <a:moveTo>
                    <a:pt x="0" y="3361"/>
                  </a:moveTo>
                  <a:cubicBezTo>
                    <a:pt x="118" y="2850"/>
                    <a:pt x="354" y="590"/>
                    <a:pt x="1054" y="295"/>
                  </a:cubicBezTo>
                  <a:cubicBezTo>
                    <a:pt x="1754" y="0"/>
                    <a:pt x="3676" y="1299"/>
                    <a:pt x="4200" y="1588"/>
                  </a:cubicBezTo>
                  <a:lnTo>
                    <a:pt x="4200" y="2028"/>
                  </a:lnTo>
                  <a:cubicBezTo>
                    <a:pt x="3700" y="1837"/>
                    <a:pt x="1842" y="220"/>
                    <a:pt x="1200" y="442"/>
                  </a:cubicBezTo>
                  <a:cubicBezTo>
                    <a:pt x="558" y="664"/>
                    <a:pt x="547" y="2875"/>
                    <a:pt x="347" y="3361"/>
                  </a:cubicBezTo>
                  <a:lnTo>
                    <a:pt x="0" y="3361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80905" name="Freeform 9"/>
            <p:cNvSpPr>
              <a:spLocks/>
            </p:cNvSpPr>
            <p:nvPr/>
          </p:nvSpPr>
          <p:spPr bwMode="invGray">
            <a:xfrm>
              <a:off x="0" y="2169"/>
              <a:ext cx="5760" cy="1925"/>
            </a:xfrm>
            <a:custGeom>
              <a:avLst/>
              <a:gdLst>
                <a:gd name="T0" fmla="*/ 0 w 5760"/>
                <a:gd name="T1" fmla="*/ 804 h 1925"/>
                <a:gd name="T2" fmla="*/ 0 w 5760"/>
                <a:gd name="T3" fmla="*/ 991 h 1925"/>
                <a:gd name="T4" fmla="*/ 1547 w 5760"/>
                <a:gd name="T5" fmla="*/ 1818 h 1925"/>
                <a:gd name="T6" fmla="*/ 3253 w 5760"/>
                <a:gd name="T7" fmla="*/ 351 h 1925"/>
                <a:gd name="T8" fmla="*/ 5760 w 5760"/>
                <a:gd name="T9" fmla="*/ 1537 h 1925"/>
                <a:gd name="T10" fmla="*/ 5760 w 5760"/>
                <a:gd name="T11" fmla="*/ 1151 h 1925"/>
                <a:gd name="T12" fmla="*/ 3240 w 5760"/>
                <a:gd name="T13" fmla="*/ 84 h 1925"/>
                <a:gd name="T14" fmla="*/ 1573 w 5760"/>
                <a:gd name="T15" fmla="*/ 1671 h 1925"/>
                <a:gd name="T16" fmla="*/ 0 w 5760"/>
                <a:gd name="T17" fmla="*/ 804 h 1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60" h="1925">
                  <a:moveTo>
                    <a:pt x="0" y="804"/>
                  </a:moveTo>
                  <a:lnTo>
                    <a:pt x="0" y="991"/>
                  </a:lnTo>
                  <a:cubicBezTo>
                    <a:pt x="258" y="1160"/>
                    <a:pt x="1005" y="1925"/>
                    <a:pt x="1547" y="1818"/>
                  </a:cubicBezTo>
                  <a:cubicBezTo>
                    <a:pt x="2089" y="1711"/>
                    <a:pt x="2551" y="398"/>
                    <a:pt x="3253" y="351"/>
                  </a:cubicBezTo>
                  <a:cubicBezTo>
                    <a:pt x="3955" y="304"/>
                    <a:pt x="5342" y="1404"/>
                    <a:pt x="5760" y="1537"/>
                  </a:cubicBezTo>
                  <a:lnTo>
                    <a:pt x="5760" y="1151"/>
                  </a:lnTo>
                  <a:cubicBezTo>
                    <a:pt x="5405" y="1124"/>
                    <a:pt x="3982" y="0"/>
                    <a:pt x="3240" y="84"/>
                  </a:cubicBezTo>
                  <a:cubicBezTo>
                    <a:pt x="2542" y="171"/>
                    <a:pt x="2113" y="1551"/>
                    <a:pt x="1573" y="1671"/>
                  </a:cubicBezTo>
                  <a:cubicBezTo>
                    <a:pt x="1033" y="1791"/>
                    <a:pt x="262" y="826"/>
                    <a:pt x="0" y="80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80906" name="Freeform 10"/>
            <p:cNvSpPr>
              <a:spLocks/>
            </p:cNvSpPr>
            <p:nvPr/>
          </p:nvSpPr>
          <p:spPr bwMode="invGray">
            <a:xfrm>
              <a:off x="0" y="2238"/>
              <a:ext cx="3929" cy="2120"/>
            </a:xfrm>
            <a:custGeom>
              <a:avLst/>
              <a:gdLst>
                <a:gd name="T0" fmla="*/ 0 w 4196"/>
                <a:gd name="T1" fmla="*/ 415 h 2120"/>
                <a:gd name="T2" fmla="*/ 0 w 4196"/>
                <a:gd name="T3" fmla="*/ 508 h 2120"/>
                <a:gd name="T4" fmla="*/ 1933 w 4196"/>
                <a:gd name="T5" fmla="*/ 229 h 2120"/>
                <a:gd name="T6" fmla="*/ 3920 w 4196"/>
                <a:gd name="T7" fmla="*/ 1055 h 2120"/>
                <a:gd name="T8" fmla="*/ 3587 w 4196"/>
                <a:gd name="T9" fmla="*/ 2082 h 2120"/>
                <a:gd name="T10" fmla="*/ 3947 w 4196"/>
                <a:gd name="T11" fmla="*/ 829 h 2120"/>
                <a:gd name="T12" fmla="*/ 2253 w 4196"/>
                <a:gd name="T13" fmla="*/ 69 h 2120"/>
                <a:gd name="T14" fmla="*/ 0 w 4196"/>
                <a:gd name="T15" fmla="*/ 415 h 2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96" h="2120">
                  <a:moveTo>
                    <a:pt x="0" y="415"/>
                  </a:moveTo>
                  <a:lnTo>
                    <a:pt x="0" y="508"/>
                  </a:lnTo>
                  <a:cubicBezTo>
                    <a:pt x="160" y="577"/>
                    <a:pt x="1280" y="138"/>
                    <a:pt x="1933" y="229"/>
                  </a:cubicBezTo>
                  <a:cubicBezTo>
                    <a:pt x="2586" y="320"/>
                    <a:pt x="3644" y="746"/>
                    <a:pt x="3920" y="1055"/>
                  </a:cubicBezTo>
                  <a:cubicBezTo>
                    <a:pt x="4196" y="1364"/>
                    <a:pt x="3583" y="2120"/>
                    <a:pt x="3587" y="2082"/>
                  </a:cubicBezTo>
                  <a:lnTo>
                    <a:pt x="3947" y="829"/>
                  </a:lnTo>
                  <a:cubicBezTo>
                    <a:pt x="3725" y="494"/>
                    <a:pt x="2911" y="138"/>
                    <a:pt x="2253" y="69"/>
                  </a:cubicBezTo>
                  <a:cubicBezTo>
                    <a:pt x="1595" y="0"/>
                    <a:pt x="469" y="343"/>
                    <a:pt x="0" y="4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</p:grp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bg-BG" smtClean="0"/>
              <a:t>Klepnutím lze upravit styl předlohy nadpisů.</a:t>
            </a:r>
          </a:p>
        </p:txBody>
      </p:sp>
      <p:sp>
        <p:nvSpPr>
          <p:cNvPr id="8090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8090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>
              <a:defRPr/>
            </a:pPr>
            <a:endParaRPr lang="cs-CZ" altLang="bg-BG"/>
          </a:p>
        </p:txBody>
      </p:sp>
      <p:sp>
        <p:nvSpPr>
          <p:cNvPr id="8091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pPr>
              <a:defRPr/>
            </a:pPr>
            <a:fld id="{758A60C0-6E44-4378-8C49-F4BD607741FB}" type="slidenum">
              <a:rPr lang="cs-CZ" altLang="bg-BG"/>
              <a:pPr>
                <a:defRPr/>
              </a:pPr>
              <a:t>‹#›</a:t>
            </a:fld>
            <a:endParaRPr lang="cs-CZ" altLang="bg-BG"/>
          </a:p>
        </p:txBody>
      </p:sp>
      <p:sp>
        <p:nvSpPr>
          <p:cNvPr id="103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bg-BG" smtClean="0"/>
              <a:t>Klepnutím lze upravit styly předlohy textu.</a:t>
            </a:r>
          </a:p>
          <a:p>
            <a:pPr lvl="1"/>
            <a:r>
              <a:rPr lang="cs-CZ" altLang="bg-BG" smtClean="0"/>
              <a:t>Druhá úroveň</a:t>
            </a:r>
          </a:p>
          <a:p>
            <a:pPr lvl="2"/>
            <a:r>
              <a:rPr lang="cs-CZ" altLang="bg-BG" smtClean="0"/>
              <a:t>Třetí úroveň</a:t>
            </a:r>
          </a:p>
          <a:p>
            <a:pPr lvl="3"/>
            <a:r>
              <a:rPr lang="cs-CZ" altLang="bg-BG" smtClean="0"/>
              <a:t>Čtvrtá úroveň</a:t>
            </a:r>
          </a:p>
          <a:p>
            <a:pPr lvl="4"/>
            <a:r>
              <a:rPr lang="cs-CZ" altLang="bg-BG" smtClean="0"/>
              <a:t>Pátá úroveň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2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Картина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115616" cy="109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85800" y="1124744"/>
            <a:ext cx="7772400" cy="936104"/>
          </a:xfrm>
        </p:spPr>
        <p:txBody>
          <a:bodyPr/>
          <a:lstStyle/>
          <a:p>
            <a:r>
              <a:rPr lang="bg-BG" altLang="bg-BG" dirty="0" smtClean="0"/>
              <a:t>Създаване на регионална марка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685800" y="1989138"/>
            <a:ext cx="7772400" cy="41148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bg-BG" altLang="bg-BG" smtClean="0"/>
              <a:t>Пример от Чехия</a:t>
            </a:r>
          </a:p>
        </p:txBody>
      </p:sp>
      <p:pic>
        <p:nvPicPr>
          <p:cNvPr id="3076" name="Картина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0"/>
            <a:ext cx="4312543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533400" y="1524000"/>
            <a:ext cx="7910513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>
              <a:spcBef>
                <a:spcPct val="100000"/>
              </a:spcBef>
              <a:buFont typeface="Arial" panose="020B0604020202020204" pitchFamily="34" charset="0"/>
              <a:buChar char="•"/>
              <a:defRPr/>
            </a:pP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Марка 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 местни продукти – гаранция за </a:t>
            </a: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произход</a:t>
            </a:r>
            <a:endParaRPr lang="cs-CZ" altLang="bg-BG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100000"/>
              </a:spcBef>
              <a:buFontTx/>
              <a:buChar char="•"/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Общи 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промоции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 </a:t>
            </a:r>
            <a:r>
              <a:rPr lang="bg-BG" altLang="bg-BG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брандираните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продукти </a:t>
            </a:r>
            <a:endParaRPr lang="cs-CZ" altLang="bg-BG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100000"/>
              </a:spcBef>
              <a:buClr>
                <a:srgbClr val="FFFFFF"/>
              </a:buClr>
              <a:buFontTx/>
              <a:buChar char="•"/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Сътрудничество между 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b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местните заинтересовани страни</a:t>
            </a:r>
          </a:p>
        </p:txBody>
      </p:sp>
      <p:sp>
        <p:nvSpPr>
          <p:cNvPr id="29711" name="Rectangle 15"/>
          <p:cNvSpPr>
            <a:spLocks noGrp="1" noChangeArrowheads="1"/>
          </p:cNvSpPr>
          <p:nvPr>
            <p:ph type="ctrTitle"/>
          </p:nvPr>
        </p:nvSpPr>
        <p:spPr>
          <a:xfrm>
            <a:off x="684213" y="404813"/>
            <a:ext cx="7772400" cy="706437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1"/>
          <a:lstStyle/>
          <a:p>
            <a:pPr eaLnBrk="1" hangingPunct="1">
              <a:defRPr/>
            </a:pPr>
            <a:r>
              <a:rPr lang="bg-BG" altLang="bg-BG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Какво означава „</a:t>
            </a:r>
            <a:r>
              <a:rPr lang="bg-BG" altLang="bg-BG" sz="2800" b="1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брандиране</a:t>
            </a:r>
            <a:r>
              <a:rPr lang="bg-BG" altLang="bg-BG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“</a:t>
            </a:r>
            <a:endParaRPr lang="cs-CZ" altLang="bg-BG" sz="2800" b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100" name="Picture 33" descr="Radek Drahn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5963" y="2997200"/>
            <a:ext cx="3163887" cy="359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026"/>
          <p:cNvSpPr txBox="1">
            <a:spLocks noChangeArrowheads="1"/>
          </p:cNvSpPr>
          <p:nvPr/>
        </p:nvSpPr>
        <p:spPr bwMode="auto">
          <a:xfrm>
            <a:off x="323850" y="1341438"/>
            <a:ext cx="8640763" cy="533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60000"/>
              </a:spcBef>
              <a:buClr>
                <a:srgbClr val="FFFFFF"/>
              </a:buClr>
              <a:buFontTx/>
              <a:buChar char="•"/>
            </a:pPr>
            <a:r>
              <a:rPr lang="cs-CZ" altLang="bg-BG" b="1">
                <a:solidFill>
                  <a:schemeClr val="tx2"/>
                </a:solidFill>
              </a:rPr>
              <a:t>2004-2005:</a:t>
            </a:r>
            <a:r>
              <a:rPr lang="cs-CZ" altLang="bg-BG" b="1"/>
              <a:t> </a:t>
            </a:r>
            <a:r>
              <a:rPr lang="bg-BG" altLang="bg-BG" b="1"/>
              <a:t>проект финансиран от ЕК</a:t>
            </a:r>
            <a:r>
              <a:rPr lang="cs-CZ" altLang="bg-BG" b="1"/>
              <a:t>: </a:t>
            </a:r>
            <a:br>
              <a:rPr lang="cs-CZ" altLang="bg-BG" b="1"/>
            </a:br>
            <a:r>
              <a:rPr lang="cs-CZ" altLang="bg-BG" i="1"/>
              <a:t>„</a:t>
            </a:r>
            <a:r>
              <a:rPr lang="bg-BG" altLang="bg-BG" i="1"/>
              <a:t>Натура 2</a:t>
            </a:r>
            <a:r>
              <a:rPr lang="cs-CZ" altLang="bg-BG" i="1"/>
              <a:t>000 – </a:t>
            </a:r>
            <a:r>
              <a:rPr lang="bg-BG" altLang="bg-BG" i="1"/>
              <a:t>хора за природата</a:t>
            </a:r>
            <a:r>
              <a:rPr lang="cs-CZ" altLang="bg-BG" i="1"/>
              <a:t>, </a:t>
            </a:r>
            <a:r>
              <a:rPr lang="bg-BG" altLang="bg-BG" i="1"/>
              <a:t>природа за хората</a:t>
            </a:r>
            <a:r>
              <a:rPr lang="cs-CZ" altLang="bg-BG" i="1"/>
              <a:t>“</a:t>
            </a:r>
          </a:p>
          <a:p>
            <a:pPr marL="342900" indent="-342900">
              <a:spcBef>
                <a:spcPct val="60000"/>
              </a:spcBef>
              <a:buClr>
                <a:srgbClr val="FFFFFF"/>
              </a:buClr>
              <a:buFontTx/>
              <a:buChar char="•"/>
            </a:pPr>
            <a:r>
              <a:rPr lang="bg-BG" altLang="bg-BG" b="1"/>
              <a:t>Основна цел</a:t>
            </a:r>
            <a:r>
              <a:rPr lang="cs-CZ" altLang="bg-BG" b="1"/>
              <a:t>: </a:t>
            </a:r>
            <a:r>
              <a:rPr lang="bg-BG" altLang="bg-BG" b="1">
                <a:solidFill>
                  <a:schemeClr val="tx2"/>
                </a:solidFill>
              </a:rPr>
              <a:t>повишаване на обществената осведоменост за Натура </a:t>
            </a:r>
            <a:r>
              <a:rPr lang="cs-CZ" altLang="bg-BG" b="1">
                <a:solidFill>
                  <a:schemeClr val="tx2"/>
                </a:solidFill>
              </a:rPr>
              <a:t>2000</a:t>
            </a:r>
            <a:r>
              <a:rPr lang="cs-CZ" altLang="bg-BG" b="1"/>
              <a:t/>
            </a:r>
            <a:br>
              <a:rPr lang="cs-CZ" altLang="bg-BG" b="1"/>
            </a:br>
            <a:r>
              <a:rPr lang="cs-CZ" altLang="bg-BG" i="1"/>
              <a:t>- 3 </a:t>
            </a:r>
            <a:r>
              <a:rPr lang="bg-BG" altLang="bg-BG" i="1"/>
              <a:t>пилотни територии</a:t>
            </a:r>
            <a:r>
              <a:rPr lang="cs-CZ" altLang="bg-BG" i="1"/>
              <a:t>: Krkonoše (</a:t>
            </a:r>
            <a:r>
              <a:rPr lang="bg-BG" altLang="bg-BG" i="1"/>
              <a:t>ПП</a:t>
            </a:r>
            <a:r>
              <a:rPr lang="cs-CZ" altLang="bg-BG" i="1"/>
              <a:t>), Šumava (</a:t>
            </a:r>
            <a:r>
              <a:rPr lang="bg-BG" altLang="bg-BG" i="1"/>
              <a:t>ПП</a:t>
            </a:r>
            <a:r>
              <a:rPr lang="cs-CZ" altLang="bg-BG" i="1"/>
              <a:t>), Beskydy (</a:t>
            </a:r>
            <a:r>
              <a:rPr lang="bg-BG" altLang="bg-BG" i="1"/>
              <a:t>ЗТ</a:t>
            </a:r>
            <a:r>
              <a:rPr lang="cs-CZ" altLang="bg-BG" i="1"/>
              <a:t>) </a:t>
            </a:r>
          </a:p>
          <a:p>
            <a:pPr marL="342900" indent="-342900">
              <a:spcBef>
                <a:spcPct val="60000"/>
              </a:spcBef>
              <a:buClr>
                <a:srgbClr val="FFFFFF"/>
              </a:buClr>
              <a:buFontTx/>
              <a:buChar char="•"/>
            </a:pPr>
            <a:r>
              <a:rPr lang="bg-BG" altLang="bg-BG" b="1">
                <a:solidFill>
                  <a:schemeClr val="tx2"/>
                </a:solidFill>
              </a:rPr>
              <a:t>процесът</a:t>
            </a:r>
            <a:r>
              <a:rPr lang="cs-CZ" altLang="bg-BG" b="1">
                <a:solidFill>
                  <a:schemeClr val="tx2"/>
                </a:solidFill>
              </a:rPr>
              <a:t>:</a:t>
            </a:r>
            <a:r>
              <a:rPr lang="cs-CZ" altLang="bg-BG" b="1"/>
              <a:t/>
            </a:r>
            <a:br>
              <a:rPr lang="cs-CZ" altLang="bg-BG" b="1"/>
            </a:br>
            <a:r>
              <a:rPr lang="cs-CZ" altLang="bg-BG" i="1"/>
              <a:t>- </a:t>
            </a:r>
            <a:r>
              <a:rPr lang="bg-BG" altLang="bg-BG" i="1"/>
              <a:t>избор на регионален координатор</a:t>
            </a:r>
            <a:r>
              <a:rPr lang="cs-CZ" altLang="bg-BG" i="1"/>
              <a:t> </a:t>
            </a:r>
            <a:br>
              <a:rPr lang="cs-CZ" altLang="bg-BG" i="1"/>
            </a:br>
            <a:r>
              <a:rPr lang="cs-CZ" altLang="bg-BG" i="1"/>
              <a:t>- </a:t>
            </a:r>
            <a:r>
              <a:rPr lang="bg-BG" altLang="bg-BG" i="1"/>
              <a:t>създаване на работна група</a:t>
            </a:r>
            <a:r>
              <a:rPr lang="cs-CZ" altLang="bg-BG" i="1"/>
              <a:t/>
            </a:r>
            <a:br>
              <a:rPr lang="cs-CZ" altLang="bg-BG" i="1"/>
            </a:br>
            <a:r>
              <a:rPr lang="cs-CZ" altLang="bg-BG" i="1"/>
              <a:t>- </a:t>
            </a:r>
            <a:r>
              <a:rPr lang="bg-BG" altLang="bg-BG" i="1"/>
              <a:t>поставяне на основните елементи                                       </a:t>
            </a:r>
            <a:r>
              <a:rPr lang="cs-CZ" altLang="bg-BG" i="1"/>
              <a:t>(</a:t>
            </a:r>
            <a:r>
              <a:rPr lang="bg-BG" altLang="bg-BG" i="1"/>
              <a:t>цел на марката, критерии, правила) </a:t>
            </a:r>
            <a:r>
              <a:rPr lang="cs-CZ" altLang="bg-BG" i="1"/>
              <a:t/>
            </a:r>
            <a:br>
              <a:rPr lang="cs-CZ" altLang="bg-BG" i="1"/>
            </a:br>
            <a:r>
              <a:rPr lang="cs-CZ" altLang="bg-BG" i="1"/>
              <a:t>- </a:t>
            </a:r>
            <a:r>
              <a:rPr lang="bg-BG" altLang="bg-BG" i="1"/>
              <a:t>стартиране</a:t>
            </a:r>
            <a:r>
              <a:rPr lang="cs-CZ" altLang="bg-BG" i="1"/>
              <a:t/>
            </a:r>
            <a:br>
              <a:rPr lang="cs-CZ" altLang="bg-BG" i="1"/>
            </a:br>
            <a:r>
              <a:rPr lang="cs-CZ" altLang="bg-BG" i="1"/>
              <a:t>- </a:t>
            </a:r>
            <a:r>
              <a:rPr lang="bg-BG" altLang="bg-BG" i="1"/>
              <a:t>промотиране, набиране на средства</a:t>
            </a:r>
            <a:r>
              <a:rPr lang="cs-CZ" altLang="bg-BG" i="1"/>
              <a:t> </a:t>
            </a:r>
          </a:p>
        </p:txBody>
      </p:sp>
      <p:sp>
        <p:nvSpPr>
          <p:cNvPr id="57351" name="Rectangle 1031"/>
          <p:cNvSpPr>
            <a:spLocks noGrp="1" noChangeArrowheads="1"/>
          </p:cNvSpPr>
          <p:nvPr>
            <p:ph type="ctrTitle"/>
          </p:nvPr>
        </p:nvSpPr>
        <p:spPr>
          <a:xfrm>
            <a:off x="107950" y="188913"/>
            <a:ext cx="8856663" cy="722312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1"/>
          <a:lstStyle/>
          <a:p>
            <a:pPr eaLnBrk="1" hangingPunct="1">
              <a:defRPr/>
            </a:pPr>
            <a:r>
              <a:rPr lang="bg-BG" altLang="bg-BG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Създаваме на регионална марка в Р. Чехия</a:t>
            </a:r>
            <a:endParaRPr lang="cs-CZ" altLang="bg-BG" sz="2800" b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124" name="Picture 1043" descr="IMG_29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1663" y="4003675"/>
            <a:ext cx="3282950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9" name="Rectangle 3"/>
          <p:cNvSpPr>
            <a:spLocks noGrp="1" noChangeArrowheads="1"/>
          </p:cNvSpPr>
          <p:nvPr>
            <p:ph type="title"/>
          </p:nvPr>
        </p:nvSpPr>
        <p:spPr>
          <a:xfrm>
            <a:off x="827088" y="188913"/>
            <a:ext cx="4321175" cy="762000"/>
          </a:xfrm>
        </p:spPr>
        <p:txBody>
          <a:bodyPr/>
          <a:lstStyle/>
          <a:p>
            <a:pPr eaLnBrk="1" hangingPunct="1">
              <a:defRPr/>
            </a:pPr>
            <a:r>
              <a:rPr lang="bg-BG" altLang="bg-BG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Цели на марката</a:t>
            </a:r>
            <a:endParaRPr lang="en-AU" altLang="bg-BG" sz="2800" b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6022" name="Text Box 6"/>
          <p:cNvSpPr txBox="1">
            <a:spLocks noChangeArrowheads="1"/>
          </p:cNvSpPr>
          <p:nvPr/>
        </p:nvSpPr>
        <p:spPr bwMode="auto">
          <a:xfrm>
            <a:off x="179388" y="1125538"/>
            <a:ext cx="5832475" cy="56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40000"/>
              </a:spcBef>
              <a:buClr>
                <a:srgbClr val="FFFFFF"/>
              </a:buClr>
              <a:buFontTx/>
              <a:buChar char="•"/>
              <a:defRPr/>
            </a:pP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повишена осведоменост за Натура 2000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)</a:t>
            </a:r>
          </a:p>
          <a:p>
            <a:pPr>
              <a:spcBef>
                <a:spcPct val="40000"/>
              </a:spcBef>
              <a:buClr>
                <a:srgbClr val="FFFFFF"/>
              </a:buClr>
              <a:buFontTx/>
              <a:buChar char="•"/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подкрепа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 местните производители</a:t>
            </a:r>
            <a:endParaRPr lang="cs-CZ" altLang="bg-BG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40000"/>
              </a:spcBef>
              <a:buClr>
                <a:srgbClr val="FFFFFF"/>
              </a:buClr>
              <a:buFontTx/>
              <a:buChar char="•"/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Подкрепа </a:t>
            </a: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 региона 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 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неговия имидж</a:t>
            </a: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(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специфичност</a:t>
            </a: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култура, традиции</a:t>
            </a: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), 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местния стил на живот, местния ландшафт</a:t>
            </a:r>
            <a:endParaRPr lang="cs-CZ" altLang="bg-BG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40000"/>
              </a:spcBef>
              <a:buClr>
                <a:srgbClr val="FFFFFF"/>
              </a:buClr>
              <a:buFontTx/>
              <a:buChar char="•"/>
              <a:defRPr/>
            </a:pP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Връзка 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 региона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 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разбиране на местното материално и нематериално наследство</a:t>
            </a: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b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нуждата то да бъде опазено</a:t>
            </a:r>
            <a:endParaRPr lang="cs-CZ" altLang="bg-BG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40000"/>
              </a:spcBef>
              <a:buClr>
                <a:srgbClr val="FFFFFF"/>
              </a:buClr>
              <a:buFontTx/>
              <a:buChar char="•"/>
              <a:defRPr/>
            </a:pP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Сътрудничество 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местно ниво</a:t>
            </a:r>
            <a:endParaRPr lang="cs-CZ" altLang="bg-BG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40000"/>
              </a:spcBef>
              <a:buClr>
                <a:srgbClr val="FFFFFF"/>
              </a:buClr>
              <a:buFontTx/>
              <a:buChar char="•"/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 подкрепа на 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устойчив туризъм</a:t>
            </a:r>
            <a:endParaRPr lang="cs-CZ" altLang="bg-BG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6148" name="Picture 7" descr="Ja jsem chci být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4724400"/>
            <a:ext cx="2736850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8" descr="prá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260350"/>
            <a:ext cx="2736850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9" descr="arn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325" y="2420938"/>
            <a:ext cx="2736850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323850" y="908050"/>
            <a:ext cx="446405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Художествени занаяти</a:t>
            </a:r>
            <a:endParaRPr lang="cs-CZ" altLang="bg-BG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Храни, земеделска продукция</a:t>
            </a:r>
            <a:endParaRPr lang="cs-CZ" altLang="bg-BG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Натурални продукти</a:t>
            </a:r>
            <a:endParaRPr lang="cs-CZ" altLang="bg-BG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4213" y="0"/>
            <a:ext cx="7772400" cy="727075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1"/>
          <a:lstStyle/>
          <a:p>
            <a:pPr eaLnBrk="1" hangingPunct="1">
              <a:defRPr/>
            </a:pPr>
            <a:r>
              <a:rPr lang="bg-BG" altLang="bg-BG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Подходящи продукти</a:t>
            </a:r>
            <a:endParaRPr lang="cs-CZ" altLang="bg-BG" sz="2800" b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7172" name="Picture 4" descr="01_Apic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7775" y="4724400"/>
            <a:ext cx="1376363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02_Arn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492375"/>
            <a:ext cx="1408113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03_Drahn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8038" y="2349500"/>
            <a:ext cx="1855787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 descr="holubicky"/>
          <p:cNvPicPr>
            <a:picLocks noChangeAspect="1" noChangeArrowheads="1"/>
          </p:cNvPicPr>
          <p:nvPr/>
        </p:nvPicPr>
        <p:blipFill>
          <a:blip r:embed="rId5" cstate="print"/>
          <a:srcRect b="37080"/>
          <a:stretch>
            <a:fillRect/>
          </a:stretch>
        </p:blipFill>
        <p:spPr bwMode="auto">
          <a:xfrm>
            <a:off x="6084888" y="5300663"/>
            <a:ext cx="1436687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Picture 8" descr="cukrarn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19925" y="981075"/>
            <a:ext cx="1944688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7" name="Picture 9" descr="keramika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39975" y="3860800"/>
            <a:ext cx="172720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Picture 10" descr="kraslice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92950" y="2781300"/>
            <a:ext cx="1728788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9" name="Picture 11" descr="Colibri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03800" y="1268413"/>
            <a:ext cx="1871663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2" descr="keramika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388" y="5229225"/>
            <a:ext cx="15843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1" name="Picture 13" descr="med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95963" y="2924175"/>
            <a:ext cx="1092200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2" name="Picture 14" descr="pramen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72000" y="4508500"/>
            <a:ext cx="14986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3" name="Picture 15" descr="perly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835150" y="2455863"/>
            <a:ext cx="1368425" cy="125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4" name="Picture 16" descr="zefa-maso1"/>
          <p:cNvPicPr>
            <a:picLocks noChangeAspect="1" noChangeArrowheads="1"/>
          </p:cNvPicPr>
          <p:nvPr/>
        </p:nvPicPr>
        <p:blipFill>
          <a:blip r:embed="rId14" cstate="print"/>
          <a:srcRect t="26859"/>
          <a:stretch>
            <a:fillRect/>
          </a:stretch>
        </p:blipFill>
        <p:spPr bwMode="auto">
          <a:xfrm>
            <a:off x="2051050" y="5354638"/>
            <a:ext cx="2395538" cy="150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8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755650" y="260350"/>
            <a:ext cx="7772400" cy="703263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1"/>
          <a:lstStyle/>
          <a:p>
            <a:pPr eaLnBrk="1" hangingPunct="1">
              <a:defRPr/>
            </a:pPr>
            <a:r>
              <a:rPr lang="bg-BG" altLang="bg-BG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Критерии за сертифициране</a:t>
            </a:r>
            <a:endParaRPr lang="cs-CZ" altLang="bg-BG" sz="2800" b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222" name="Text Box 22"/>
          <p:cNvSpPr txBox="1">
            <a:spLocks noChangeArrowheads="1"/>
          </p:cNvSpPr>
          <p:nvPr/>
        </p:nvSpPr>
        <p:spPr bwMode="auto">
          <a:xfrm>
            <a:off x="381000" y="1371600"/>
            <a:ext cx="5127625" cy="454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Произход в региона</a:t>
            </a:r>
            <a:endParaRPr lang="cs-CZ" altLang="bg-BG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качество</a:t>
            </a:r>
            <a:endParaRPr lang="cs-CZ" altLang="bg-BG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Неувреждащи природата</a:t>
            </a:r>
            <a:endParaRPr lang="cs-CZ" altLang="bg-BG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Свързани с региона</a:t>
            </a:r>
            <a:endParaRPr lang="cs-CZ" altLang="bg-BG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30000"/>
              </a:spcBef>
              <a:defRPr/>
            </a:pPr>
            <a:r>
              <a:rPr lang="cs-CZ" altLang="bg-BG" sz="28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</a:t>
            </a:r>
            <a:r>
              <a:rPr lang="cs-CZ" altLang="bg-BG" sz="23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 </a:t>
            </a:r>
            <a:r>
              <a:rPr lang="bg-BG" altLang="bg-BG" sz="23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местна традиция</a:t>
            </a:r>
            <a:endParaRPr lang="cs-CZ" altLang="bg-BG" sz="2300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30000"/>
              </a:spcBef>
              <a:defRPr/>
            </a:pPr>
            <a:r>
              <a:rPr lang="cs-CZ" altLang="bg-BG" sz="23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- </a:t>
            </a:r>
            <a:r>
              <a:rPr lang="bg-BG" altLang="bg-BG" sz="23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местни суровини</a:t>
            </a:r>
            <a:endParaRPr lang="cs-CZ" altLang="bg-BG" sz="2300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30000"/>
              </a:spcBef>
              <a:defRPr/>
            </a:pPr>
            <a:r>
              <a:rPr lang="cs-CZ" altLang="bg-BG" sz="23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- </a:t>
            </a:r>
            <a:r>
              <a:rPr lang="bg-BG" altLang="bg-BG" sz="23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ръчна изработка</a:t>
            </a:r>
            <a:endParaRPr lang="cs-CZ" altLang="bg-BG" sz="2300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30000"/>
              </a:spcBef>
              <a:defRPr/>
            </a:pPr>
            <a:r>
              <a:rPr lang="cs-CZ" altLang="bg-BG" sz="23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- </a:t>
            </a:r>
            <a:r>
              <a:rPr lang="bg-BG" altLang="bg-BG" sz="23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мотив или специфика от региона</a:t>
            </a:r>
            <a:endParaRPr lang="cs-CZ" altLang="bg-BG" sz="2300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30000"/>
              </a:spcBef>
              <a:defRPr/>
            </a:pPr>
            <a:r>
              <a:rPr lang="cs-CZ" altLang="bg-BG" sz="23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  - </a:t>
            </a:r>
            <a:r>
              <a:rPr lang="bg-BG" altLang="bg-BG" sz="23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изключително качество</a:t>
            </a:r>
            <a:r>
              <a:rPr lang="cs-CZ" altLang="bg-BG" sz="23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/ </a:t>
            </a:r>
            <a:r>
              <a:rPr lang="bg-BG" altLang="bg-BG" sz="2300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представителност</a:t>
            </a:r>
            <a:endParaRPr lang="cs-CZ" altLang="bg-BG" sz="2300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8196" name="Picture 26" descr="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1557338"/>
            <a:ext cx="31067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Line 43"/>
          <p:cNvSpPr>
            <a:spLocks noChangeShapeType="1"/>
          </p:cNvSpPr>
          <p:nvPr/>
        </p:nvSpPr>
        <p:spPr bwMode="auto">
          <a:xfrm flipH="1" flipV="1">
            <a:off x="3924300" y="5589588"/>
            <a:ext cx="1223963" cy="0"/>
          </a:xfrm>
          <a:prstGeom prst="line">
            <a:avLst/>
          </a:prstGeom>
          <a:noFill/>
          <a:ln w="139700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bg-BG"/>
          </a:p>
        </p:txBody>
      </p:sp>
      <p:sp>
        <p:nvSpPr>
          <p:cNvPr id="9219" name="Line 44"/>
          <p:cNvSpPr>
            <a:spLocks noChangeShapeType="1"/>
          </p:cNvSpPr>
          <p:nvPr/>
        </p:nvSpPr>
        <p:spPr bwMode="auto">
          <a:xfrm flipH="1">
            <a:off x="3851275" y="2708275"/>
            <a:ext cx="2305050" cy="2016125"/>
          </a:xfrm>
          <a:prstGeom prst="line">
            <a:avLst/>
          </a:prstGeom>
          <a:noFill/>
          <a:ln w="50800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bg-BG"/>
          </a:p>
        </p:txBody>
      </p:sp>
      <p:sp>
        <p:nvSpPr>
          <p:cNvPr id="9220" name="Line 45"/>
          <p:cNvSpPr>
            <a:spLocks noChangeShapeType="1"/>
          </p:cNvSpPr>
          <p:nvPr/>
        </p:nvSpPr>
        <p:spPr bwMode="auto">
          <a:xfrm flipH="1">
            <a:off x="6877050" y="2708275"/>
            <a:ext cx="431800" cy="1944688"/>
          </a:xfrm>
          <a:prstGeom prst="line">
            <a:avLst/>
          </a:prstGeom>
          <a:noFill/>
          <a:ln w="50800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bg-BG"/>
          </a:p>
        </p:txBody>
      </p:sp>
      <p:sp>
        <p:nvSpPr>
          <p:cNvPr id="9221" name="Rectangle 46"/>
          <p:cNvSpPr>
            <a:spLocks noChangeArrowheads="1"/>
          </p:cNvSpPr>
          <p:nvPr/>
        </p:nvSpPr>
        <p:spPr bwMode="auto">
          <a:xfrm>
            <a:off x="684213" y="1557338"/>
            <a:ext cx="3095625" cy="1439862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bg-BG" altLang="bg-BG" sz="3200" b="1">
                <a:solidFill>
                  <a:schemeClr val="bg2"/>
                </a:solidFill>
              </a:rPr>
              <a:t>Производители</a:t>
            </a:r>
            <a:endParaRPr lang="cs-CZ" altLang="bg-BG" sz="3200" b="1">
              <a:solidFill>
                <a:schemeClr val="bg2"/>
              </a:solidFill>
            </a:endParaRPr>
          </a:p>
        </p:txBody>
      </p:sp>
      <p:sp>
        <p:nvSpPr>
          <p:cNvPr id="9222" name="Rectangle 47"/>
          <p:cNvSpPr>
            <a:spLocks noChangeArrowheads="1"/>
          </p:cNvSpPr>
          <p:nvPr/>
        </p:nvSpPr>
        <p:spPr bwMode="auto">
          <a:xfrm>
            <a:off x="684213" y="4797425"/>
            <a:ext cx="3095625" cy="1439863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bg-BG" altLang="bg-BG" sz="3200" b="1">
                <a:solidFill>
                  <a:schemeClr val="bg2"/>
                </a:solidFill>
              </a:rPr>
              <a:t>Регионален</a:t>
            </a:r>
          </a:p>
          <a:p>
            <a:pPr algn="ctr"/>
            <a:r>
              <a:rPr lang="bg-BG" altLang="bg-BG" sz="3200" b="1">
                <a:solidFill>
                  <a:schemeClr val="bg2"/>
                </a:solidFill>
              </a:rPr>
              <a:t>координатор</a:t>
            </a:r>
            <a:endParaRPr lang="cs-CZ" altLang="bg-BG" sz="3200" b="1">
              <a:solidFill>
                <a:schemeClr val="bg2"/>
              </a:solidFill>
            </a:endParaRPr>
          </a:p>
        </p:txBody>
      </p:sp>
      <p:sp>
        <p:nvSpPr>
          <p:cNvPr id="9223" name="Rectangle 48"/>
          <p:cNvSpPr>
            <a:spLocks noChangeArrowheads="1"/>
          </p:cNvSpPr>
          <p:nvPr/>
        </p:nvSpPr>
        <p:spPr bwMode="auto">
          <a:xfrm>
            <a:off x="6156325" y="1557338"/>
            <a:ext cx="2232025" cy="1062037"/>
          </a:xfrm>
          <a:prstGeom prst="rect">
            <a:avLst/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altLang="bg-BG" sz="2800" b="1">
                <a:solidFill>
                  <a:schemeClr val="bg2"/>
                </a:solidFill>
              </a:rPr>
              <a:t>Apus/ARZ</a:t>
            </a:r>
          </a:p>
          <a:p>
            <a:pPr algn="ctr"/>
            <a:r>
              <a:rPr lang="bg-BG" altLang="bg-BG" sz="1800" b="1">
                <a:solidFill>
                  <a:schemeClr val="bg2"/>
                </a:solidFill>
              </a:rPr>
              <a:t>Национален </a:t>
            </a:r>
          </a:p>
          <a:p>
            <a:pPr algn="ctr"/>
            <a:r>
              <a:rPr lang="bg-BG" altLang="bg-BG" sz="1800" b="1">
                <a:solidFill>
                  <a:schemeClr val="bg2"/>
                </a:solidFill>
              </a:rPr>
              <a:t>координатор</a:t>
            </a:r>
            <a:endParaRPr lang="cs-CZ" altLang="bg-BG" sz="1800" b="1">
              <a:solidFill>
                <a:schemeClr val="bg2"/>
              </a:solidFill>
            </a:endParaRPr>
          </a:p>
        </p:txBody>
      </p:sp>
      <p:sp>
        <p:nvSpPr>
          <p:cNvPr id="9224" name="Rectangle 49"/>
          <p:cNvSpPr>
            <a:spLocks noChangeArrowheads="1"/>
          </p:cNvSpPr>
          <p:nvPr/>
        </p:nvSpPr>
        <p:spPr bwMode="auto">
          <a:xfrm>
            <a:off x="5364163" y="4797425"/>
            <a:ext cx="3024187" cy="1439863"/>
          </a:xfrm>
          <a:prstGeom prst="rect">
            <a:avLst/>
          </a:prstGeom>
          <a:solidFill>
            <a:srgbClr val="CC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bg-BG" altLang="bg-BG" sz="3200" b="1">
                <a:solidFill>
                  <a:schemeClr val="bg2"/>
                </a:solidFill>
              </a:rPr>
              <a:t>Сертифицираща</a:t>
            </a:r>
          </a:p>
          <a:p>
            <a:pPr algn="ctr"/>
            <a:r>
              <a:rPr lang="bg-BG" altLang="bg-BG" sz="3200" b="1">
                <a:solidFill>
                  <a:schemeClr val="bg2"/>
                </a:solidFill>
              </a:rPr>
              <a:t>комисия</a:t>
            </a:r>
            <a:endParaRPr lang="cs-CZ" altLang="bg-BG" sz="3200" b="1">
              <a:solidFill>
                <a:schemeClr val="bg2"/>
              </a:solidFill>
            </a:endParaRPr>
          </a:p>
        </p:txBody>
      </p:sp>
      <p:sp>
        <p:nvSpPr>
          <p:cNvPr id="71730" name="Rectangle 50"/>
          <p:cNvSpPr>
            <a:spLocks noGrp="1" noChangeArrowheads="1"/>
          </p:cNvSpPr>
          <p:nvPr>
            <p:ph type="ctrTitle"/>
          </p:nvPr>
        </p:nvSpPr>
        <p:spPr>
          <a:xfrm>
            <a:off x="755650" y="260350"/>
            <a:ext cx="7772400" cy="703263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1"/>
          <a:lstStyle/>
          <a:p>
            <a:pPr eaLnBrk="1" hangingPunct="1">
              <a:defRPr/>
            </a:pPr>
            <a:r>
              <a:rPr lang="bg-BG" altLang="bg-BG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Как работи системата на </a:t>
            </a:r>
            <a:r>
              <a:rPr lang="bg-BG" altLang="bg-BG" sz="2800" b="1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брандиране</a:t>
            </a:r>
            <a:endParaRPr lang="cs-CZ" altLang="bg-BG" sz="2800" b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226" name="Line 52"/>
          <p:cNvSpPr>
            <a:spLocks noChangeShapeType="1"/>
          </p:cNvSpPr>
          <p:nvPr/>
        </p:nvSpPr>
        <p:spPr bwMode="auto">
          <a:xfrm>
            <a:off x="2195513" y="3141663"/>
            <a:ext cx="0" cy="1511300"/>
          </a:xfrm>
          <a:prstGeom prst="line">
            <a:avLst/>
          </a:prstGeom>
          <a:noFill/>
          <a:ln w="139700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bg-BG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39750" y="188913"/>
            <a:ext cx="7772400" cy="798512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1"/>
          <a:lstStyle/>
          <a:p>
            <a:pPr eaLnBrk="1" hangingPunct="1">
              <a:defRPr/>
            </a:pPr>
            <a:r>
              <a:rPr lang="bg-BG" altLang="bg-BG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Задължения на производителя</a:t>
            </a:r>
            <a:endParaRPr lang="cs-CZ" altLang="bg-BG" sz="2800" b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323850" y="1557338"/>
            <a:ext cx="8496300" cy="201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40000"/>
              </a:spcBef>
              <a:buFontTx/>
              <a:buChar char="•"/>
              <a:defRPr/>
            </a:pPr>
            <a:r>
              <a:rPr lang="bg-BG" altLang="bg-BG" sz="2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Да</a:t>
            </a:r>
            <a:r>
              <a:rPr lang="cs-CZ" altLang="bg-BG" sz="2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bg-BG" altLang="bg-BG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използва</a:t>
            </a:r>
            <a:r>
              <a:rPr lang="bg-BG" altLang="bg-BG" sz="2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марката за сертифицирания продукт</a:t>
            </a:r>
            <a:r>
              <a:rPr lang="cs-CZ" altLang="bg-BG" sz="2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(</a:t>
            </a:r>
            <a:r>
              <a:rPr lang="cs-CZ" altLang="bg-BG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 </a:t>
            </a:r>
            <a:r>
              <a:rPr lang="bg-BG" altLang="bg-BG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години</a:t>
            </a:r>
            <a:r>
              <a:rPr lang="cs-CZ" altLang="bg-BG" sz="2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)</a:t>
            </a:r>
          </a:p>
          <a:p>
            <a:pPr>
              <a:spcBef>
                <a:spcPct val="40000"/>
              </a:spcBef>
              <a:buFontTx/>
              <a:buChar char="•"/>
              <a:defRPr/>
            </a:pPr>
            <a:r>
              <a:rPr lang="bg-BG" altLang="bg-BG" sz="2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Да </a:t>
            </a:r>
            <a:r>
              <a:rPr lang="bg-BG" altLang="bg-BG" sz="2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отговаря </a:t>
            </a:r>
            <a:r>
              <a:rPr lang="bg-BG" altLang="bg-BG" sz="2600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 критериите</a:t>
            </a:r>
            <a:endParaRPr lang="cs-CZ" altLang="bg-BG" sz="2600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40000"/>
              </a:spcBef>
              <a:buFontTx/>
              <a:buChar char="•"/>
              <a:defRPr/>
            </a:pPr>
            <a:r>
              <a:rPr lang="bg-BG" altLang="bg-BG" sz="2600" b="1" dirty="0" smtClean="0">
                <a:solidFill>
                  <a:srgbClr val="EDF7D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Да</a:t>
            </a:r>
            <a:r>
              <a:rPr lang="bg-BG" altLang="bg-BG" sz="2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плаща </a:t>
            </a:r>
            <a:r>
              <a:rPr lang="bg-BG" altLang="bg-BG" sz="2600" b="1" dirty="0" smtClean="0">
                <a:solidFill>
                  <a:srgbClr val="EDF7D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такса</a:t>
            </a:r>
            <a:endParaRPr lang="cs-CZ" altLang="bg-BG" sz="2600" b="1" dirty="0" smtClean="0">
              <a:solidFill>
                <a:srgbClr val="EDF7D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0244" name="Picture 11" descr="sindel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124200"/>
            <a:ext cx="2230438" cy="316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12" descr="visacky vsechn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860800"/>
            <a:ext cx="5546725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684213" y="1916113"/>
            <a:ext cx="7991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bg-BG" sz="1800">
              <a:latin typeface="Arial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468313" y="1268413"/>
            <a:ext cx="4991100" cy="544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70000"/>
              </a:spcBef>
              <a:buClr>
                <a:srgbClr val="FFFFFF"/>
              </a:buClr>
              <a:defRPr/>
            </a:pP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Печатни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материали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 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брошури</a:t>
            </a: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каталози</a:t>
            </a: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бюлетини</a:t>
            </a: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...</a:t>
            </a:r>
          </a:p>
          <a:p>
            <a:pPr marL="0" indent="0">
              <a:spcBef>
                <a:spcPct val="70000"/>
              </a:spcBef>
              <a:buClr>
                <a:srgbClr val="FFFFFF"/>
              </a:buClr>
              <a:defRPr/>
            </a:pPr>
            <a:r>
              <a:rPr lang="bg-BG" altLang="bg-BG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Он-лайн</a:t>
            </a: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представяне 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 </a:t>
            </a:r>
            <a:r>
              <a:rPr lang="bg-BG" altLang="bg-BG" i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всеико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продукт</a:t>
            </a:r>
            <a:endParaRPr lang="cs-CZ" altLang="bg-BG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 marL="0" indent="0">
              <a:spcBef>
                <a:spcPct val="70000"/>
              </a:spcBef>
              <a:buClr>
                <a:srgbClr val="FFFFFF"/>
              </a:buClr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Подкрепа за </a:t>
            </a: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продажбите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</a:p>
          <a:p>
            <a:pPr marL="0" indent="0">
              <a:spcBef>
                <a:spcPct val="70000"/>
              </a:spcBef>
              <a:buClr>
                <a:srgbClr val="FFFFFF"/>
              </a:buClr>
              <a:defRPr/>
            </a:pP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Разпространяване на информация за местата на продажба</a:t>
            </a: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 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местни фестивали, т.н.</a:t>
            </a:r>
            <a:endParaRPr lang="cs-CZ" altLang="bg-BG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70000"/>
              </a:spcBef>
              <a:buClr>
                <a:srgbClr val="FFFFFF"/>
              </a:buClr>
              <a:buFontTx/>
              <a:buChar char="•"/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Регионални </a:t>
            </a:r>
            <a:r>
              <a:rPr lang="bg-BG" altLang="bg-BG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месии</a:t>
            </a:r>
            <a:endParaRPr lang="cs-CZ" altLang="bg-BG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70000"/>
              </a:spcBef>
              <a:buClr>
                <a:srgbClr val="FFFFFF"/>
              </a:buClr>
              <a:buFontTx/>
              <a:buChar char="•"/>
              <a:defRPr/>
            </a:pP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сътрудничество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 НПО,  общини и </a:t>
            </a:r>
            <a:r>
              <a:rPr lang="bg-BG" altLang="bg-BG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др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.</a:t>
            </a: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95400" y="228600"/>
            <a:ext cx="6705600" cy="722313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1"/>
          <a:lstStyle/>
          <a:p>
            <a:pPr eaLnBrk="1" hangingPunct="1">
              <a:defRPr/>
            </a:pPr>
            <a:r>
              <a:rPr lang="bg-BG" altLang="bg-BG" sz="2800" b="1" dirty="0" err="1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промотиране</a:t>
            </a:r>
            <a:endParaRPr lang="cs-CZ" altLang="bg-BG" sz="2800" b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1269" name="Picture 10" descr="samolepka fin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5157788"/>
            <a:ext cx="3530600" cy="141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13" descr="stánky"/>
          <p:cNvPicPr>
            <a:picLocks noChangeAspect="1" noChangeArrowheads="1"/>
          </p:cNvPicPr>
          <p:nvPr/>
        </p:nvPicPr>
        <p:blipFill>
          <a:blip r:embed="rId3" cstate="print"/>
          <a:srcRect l="3000" t="1477" r="3999" b="52106"/>
          <a:stretch>
            <a:fillRect/>
          </a:stretch>
        </p:blipFill>
        <p:spPr bwMode="auto">
          <a:xfrm>
            <a:off x="6011863" y="1341438"/>
            <a:ext cx="2667000" cy="180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14" descr="IMG_42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3284538"/>
            <a:ext cx="2665412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3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539750" y="0"/>
            <a:ext cx="8077200" cy="722313"/>
          </a:xfrm>
        </p:spPr>
        <p:txBody>
          <a:bodyPr/>
          <a:lstStyle/>
          <a:p>
            <a:pPr eaLnBrk="1" hangingPunct="1">
              <a:defRPr/>
            </a:pPr>
            <a:r>
              <a:rPr lang="bg-BG" altLang="bg-BG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Асоциация на регионалните марки</a:t>
            </a:r>
            <a:endParaRPr lang="cs-CZ" altLang="bg-BG" sz="2800" b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2291" name="Picture 43" descr="3_schéma_ARZ_prof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908050"/>
            <a:ext cx="8578850" cy="576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88913"/>
            <a:ext cx="7772400" cy="79375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1"/>
          <a:lstStyle/>
          <a:p>
            <a:pPr eaLnBrk="1" hangingPunct="1">
              <a:defRPr/>
            </a:pPr>
            <a:r>
              <a:rPr lang="bg-BG" altLang="bg-BG" sz="36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Асоциация на регионалните марки</a:t>
            </a:r>
            <a:endParaRPr lang="cs-CZ" altLang="bg-BG" sz="3600" b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0115" name="Text Box 3"/>
          <p:cNvSpPr txBox="1">
            <a:spLocks noChangeArrowheads="1"/>
          </p:cNvSpPr>
          <p:nvPr/>
        </p:nvSpPr>
        <p:spPr bwMode="auto">
          <a:xfrm>
            <a:off x="0" y="1341438"/>
            <a:ext cx="8243888" cy="489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60000"/>
              </a:spcBef>
              <a:buClr>
                <a:srgbClr val="FFFFFF"/>
              </a:buClr>
              <a:buFontTx/>
              <a:buChar char="•"/>
              <a:defRPr/>
            </a:pPr>
            <a:r>
              <a:rPr lang="cs-CZ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10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региона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, </a:t>
            </a:r>
            <a:r>
              <a:rPr lang="cs-CZ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180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сертификата</a:t>
            </a:r>
            <a:endParaRPr lang="cs-CZ" altLang="bg-BG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60000"/>
              </a:spcBef>
              <a:buFontTx/>
              <a:buChar char="•"/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Всеки региона </a:t>
            </a: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отговаря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b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 своя </a:t>
            </a:r>
            <a:r>
              <a:rPr lang="bg-BG" altLang="bg-BG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бранд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независим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)</a:t>
            </a:r>
          </a:p>
          <a:p>
            <a:pPr>
              <a:spcBef>
                <a:spcPct val="60000"/>
              </a:spcBef>
              <a:buFontTx/>
              <a:buChar char="•"/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Унифицирани принципи на </a:t>
            </a:r>
            <a:r>
              <a:rPr lang="bg-BG" altLang="bg-BG" b="1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брандиране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 </a:t>
            </a: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еднакви правила, критерии</a:t>
            </a:r>
            <a:endParaRPr lang="cs-CZ" altLang="bg-BG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6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Обща промоция</a:t>
            </a:r>
            <a:r>
              <a:rPr lang="cs-CZ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интернет .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..),</a:t>
            </a:r>
            <a:b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унифицирано </a:t>
            </a: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графично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изображение</a:t>
            </a:r>
            <a:endParaRPr lang="cs-CZ" altLang="bg-BG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6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Споделяне </a:t>
            </a:r>
            <a:r>
              <a:rPr lang="bg-BG" altLang="bg-BG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на опит, общо развитие</a:t>
            </a:r>
            <a:r>
              <a:rPr lang="cs-CZ" altLang="bg-BG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br>
              <a:rPr lang="cs-CZ" altLang="bg-BG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bg-BG" altLang="bg-BG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подкрепа, набиране на средства</a:t>
            </a:r>
            <a:endParaRPr lang="cs-CZ" altLang="bg-BG" b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6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Отворена </a:t>
            </a:r>
            <a:r>
              <a:rPr lang="bg-BG" altLang="bg-BG" b="1" dirty="0" smtClean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 нови региони </a:t>
            </a:r>
            <a:endParaRPr lang="cs-CZ" altLang="bg-BG" b="1" dirty="0" smtClean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3316" name="Picture 4" descr="letáky vsech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462088"/>
            <a:ext cx="3725862" cy="465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84213" y="1916113"/>
            <a:ext cx="7991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bg-BG" sz="1800">
              <a:latin typeface="Arial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908175" y="0"/>
            <a:ext cx="54721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cs-CZ" altLang="bg-BG" sz="3600" b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www.domaci-vyrobky.cz</a:t>
            </a:r>
          </a:p>
        </p:txBody>
      </p:sp>
      <p:pic>
        <p:nvPicPr>
          <p:cNvPr id="14340" name="Picture 12" descr="webovky nové nov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765175"/>
            <a:ext cx="7416800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684213" y="1916113"/>
            <a:ext cx="7991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bg-BG" sz="1800">
              <a:latin typeface="Arial" charset="0"/>
            </a:endParaRP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0" y="1196975"/>
            <a:ext cx="6659563" cy="496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40000"/>
              </a:spcBef>
              <a:buFontTx/>
              <a:buChar char="•"/>
              <a:defRPr/>
            </a:pPr>
            <a:r>
              <a:rPr lang="bg-BG" altLang="bg-BG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Самофинансиране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на асоциацията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= 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стопанска дейност</a:t>
            </a: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 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прекалено малък обхват, малки производители, логистика</a:t>
            </a: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 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координатори са НПО </a:t>
            </a:r>
            <a:endParaRPr lang="cs-CZ" altLang="bg-BG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40000"/>
              </a:spcBef>
              <a:buFontTx/>
              <a:buChar char="•"/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Как да се включат </a:t>
            </a: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фермери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 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за марката е необходим краен продукт (легален)</a:t>
            </a:r>
            <a:endParaRPr lang="cs-CZ" altLang="bg-BG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40000"/>
              </a:spcBef>
              <a:buClr>
                <a:srgbClr val="FFFFFF"/>
              </a:buClr>
              <a:buFontTx/>
              <a:buChar char="•"/>
              <a:defRPr/>
            </a:pP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Различия 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 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между регионите, между производителите</a:t>
            </a:r>
            <a:endParaRPr lang="cs-CZ" altLang="bg-BG" i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  <a:p>
            <a:pPr>
              <a:spcBef>
                <a:spcPct val="40000"/>
              </a:spcBef>
              <a:buFontTx/>
              <a:buChar char="•"/>
              <a:defRPr/>
            </a:pP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Марка за </a:t>
            </a:r>
            <a:r>
              <a:rPr lang="bg-BG" altLang="bg-BG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услуги</a:t>
            </a:r>
            <a:r>
              <a:rPr lang="bg-BG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на територията </a:t>
            </a:r>
            <a: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cs-CZ" altLang="bg-BG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- </a:t>
            </a:r>
            <a:r>
              <a:rPr lang="bg-BG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ресторанти, хотели</a:t>
            </a:r>
            <a:r>
              <a:rPr lang="cs-CZ" altLang="bg-BG" i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…</a:t>
            </a:r>
            <a:endParaRPr lang="cs-CZ" altLang="bg-BG" b="1" dirty="0" smtClean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11188" y="115888"/>
            <a:ext cx="7772400" cy="504825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 anchorCtr="1"/>
          <a:lstStyle/>
          <a:p>
            <a:pPr eaLnBrk="1" hangingPunct="1">
              <a:defRPr/>
            </a:pPr>
            <a:r>
              <a:rPr lang="bg-BG" altLang="bg-BG" sz="2800" b="1" dirty="0" smtClean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ПРЕДИЗВИКАТЕЛСТВА</a:t>
            </a:r>
            <a:endParaRPr lang="cs-CZ" altLang="bg-BG" sz="2800" b="1" dirty="0" smtClean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5365" name="Picture 7" descr="pradle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6025" y="620713"/>
            <a:ext cx="284797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uhy">
  <a:themeElements>
    <a:clrScheme name="Stuhy 1">
      <a:dk1>
        <a:srgbClr val="220011"/>
      </a:dk1>
      <a:lt1>
        <a:srgbClr val="FFFFCC"/>
      </a:lt1>
      <a:dk2>
        <a:srgbClr val="660033"/>
      </a:dk2>
      <a:lt2>
        <a:srgbClr val="FFCC00"/>
      </a:lt2>
      <a:accent1>
        <a:srgbClr val="CC0099"/>
      </a:accent1>
      <a:accent2>
        <a:srgbClr val="56002B"/>
      </a:accent2>
      <a:accent3>
        <a:srgbClr val="B8AAAD"/>
      </a:accent3>
      <a:accent4>
        <a:srgbClr val="DADAAE"/>
      </a:accent4>
      <a:accent5>
        <a:srgbClr val="E2AACA"/>
      </a:accent5>
      <a:accent6>
        <a:srgbClr val="4D0026"/>
      </a:accent6>
      <a:hlink>
        <a:srgbClr val="9C004E"/>
      </a:hlink>
      <a:folHlink>
        <a:srgbClr val="FF6600"/>
      </a:folHlink>
    </a:clrScheme>
    <a:fontScheme name="Stuhy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bg-BG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bg-BG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Stuhy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hy 2">
        <a:dk1>
          <a:srgbClr val="001600"/>
        </a:dk1>
        <a:lt1>
          <a:srgbClr val="669900"/>
        </a:lt1>
        <a:dk2>
          <a:srgbClr val="000000"/>
        </a:dk2>
        <a:lt2>
          <a:srgbClr val="006600"/>
        </a:lt2>
        <a:accent1>
          <a:srgbClr val="336600"/>
        </a:accent1>
        <a:accent2>
          <a:srgbClr val="89BA00"/>
        </a:accent2>
        <a:accent3>
          <a:srgbClr val="B8CAAA"/>
        </a:accent3>
        <a:accent4>
          <a:srgbClr val="001100"/>
        </a:accent4>
        <a:accent5>
          <a:srgbClr val="ADB8AA"/>
        </a:accent5>
        <a:accent6>
          <a:srgbClr val="7CA800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hy 3">
        <a:dk1>
          <a:srgbClr val="000000"/>
        </a:dk1>
        <a:lt1>
          <a:srgbClr val="B2B2B2"/>
        </a:lt1>
        <a:dk2>
          <a:srgbClr val="000000"/>
        </a:dk2>
        <a:lt2>
          <a:srgbClr val="777777"/>
        </a:lt2>
        <a:accent1>
          <a:srgbClr val="CBCBCB"/>
        </a:accent1>
        <a:accent2>
          <a:srgbClr val="969696"/>
        </a:accent2>
        <a:accent3>
          <a:srgbClr val="D5D5D5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333333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uhy 4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hy 5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uhy 6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Designs\Stuhy.pot</Template>
  <TotalTime>2949</TotalTime>
  <Words>163</Words>
  <Application>Microsoft Office PowerPoint</Application>
  <PresentationFormat>Презентация на цял екран (4:3)</PresentationFormat>
  <Paragraphs>65</Paragraphs>
  <Slides>13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6" baseType="lpstr">
      <vt:lpstr>Times New Roman</vt:lpstr>
      <vt:lpstr>Arial</vt:lpstr>
      <vt:lpstr>Stuhy</vt:lpstr>
      <vt:lpstr>Създаване на регионална марка</vt:lpstr>
      <vt:lpstr>Какво означава „брандиране“</vt:lpstr>
      <vt:lpstr>Създаваме на регионална марка в Р. Чехия</vt:lpstr>
      <vt:lpstr>Цели на марката</vt:lpstr>
      <vt:lpstr>Подходящи продукти</vt:lpstr>
      <vt:lpstr>Критерии за сертифициране</vt:lpstr>
      <vt:lpstr>Как работи системата на брандиране</vt:lpstr>
      <vt:lpstr>Задължения на производителя</vt:lpstr>
      <vt:lpstr>промотиране</vt:lpstr>
      <vt:lpstr>Асоциация на регионалните марки</vt:lpstr>
      <vt:lpstr>Асоциация на регионалните марки</vt:lpstr>
      <vt:lpstr>Слайд 12</vt:lpstr>
      <vt:lpstr>ПРЕДИЗВИКАТЕЛСТВА</vt:lpstr>
    </vt:vector>
  </TitlesOfParts>
  <Company>REC Česká republika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Branding_ DG ENVI 2006</dc:title>
  <dc:creator>Ing. Tomáš Kažmierski</dc:creator>
  <cp:lastModifiedBy>user</cp:lastModifiedBy>
  <cp:revision>316</cp:revision>
  <dcterms:created xsi:type="dcterms:W3CDTF">2004-04-21T20:56:37Z</dcterms:created>
  <dcterms:modified xsi:type="dcterms:W3CDTF">2017-12-08T16:00:38Z</dcterms:modified>
</cp:coreProperties>
</file>